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C79135E-A301-4033-95AC-01119BF88BB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185E2-8E2D-4C48-A227-59C2DD667C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E8DC0-38F5-412E-9145-FC533F28BA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46777-F9B2-4BB9-9768-5F47D916C0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hyperlink" Target="mailto:lgg@cs.ntust.edu.tw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7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5A652-6EDA-4C27-A139-C33294EB1B55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705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1143000"/>
          </a:xfrm>
        </p:spPr>
        <p:txBody>
          <a:bodyPr/>
          <a:lstStyle/>
          <a:p>
            <a:pPr eaLnBrk="1" hangingPunct="1">
              <a:spcBef>
                <a:spcPct val="20000"/>
              </a:spcBef>
              <a:defRPr/>
            </a:pPr>
            <a:r>
              <a:rPr lang="zh-TW" altLang="en-US" smtClean="0">
                <a:solidFill>
                  <a:schemeClr val="hlink"/>
                </a:solidFill>
              </a:rPr>
              <a:t>經營再造評定期</a:t>
            </a:r>
          </a:p>
        </p:txBody>
      </p:sp>
      <p:sp>
        <p:nvSpPr>
          <p:cNvPr id="15360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16013" y="1916113"/>
            <a:ext cx="7264400" cy="22320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zh-TW" altLang="en-US" smtClean="0"/>
              <a:t>評定期係評估及發表組織的績效驅動因素的再造成果，調整</a:t>
            </a:r>
            <a:r>
              <a:rPr lang="en-US" altLang="zh-TW" smtClean="0"/>
              <a:t>BPR</a:t>
            </a:r>
            <a:r>
              <a:rPr lang="zh-TW" altLang="en-US" smtClean="0"/>
              <a:t>的缺失並建立制度，並延伸持續變革的動力。</a:t>
            </a:r>
            <a:r>
              <a:rPr lang="zh-TW" altLang="en-US" smtClean="0">
                <a:latin typeface="Arial Narrow" pitchFamily="34" charset="0"/>
              </a:rPr>
              <a:t>本階段的主要目的是</a:t>
            </a:r>
            <a:r>
              <a:rPr lang="en-US" altLang="zh-TW" smtClean="0">
                <a:latin typeface="Arial Narrow" pitchFamily="34" charset="0"/>
              </a:rPr>
              <a:t>『</a:t>
            </a:r>
            <a:r>
              <a:rPr lang="zh-TW" altLang="en-US" smtClean="0">
                <a:latin typeface="Arial Narrow" pitchFamily="34" charset="0"/>
              </a:rPr>
              <a:t>再凍</a:t>
            </a:r>
            <a:r>
              <a:rPr lang="en-US" altLang="zh-TW" smtClean="0">
                <a:latin typeface="Arial Narrow" pitchFamily="34" charset="0"/>
              </a:rPr>
              <a:t>』(Refreezing)</a:t>
            </a:r>
            <a:r>
              <a:rPr lang="zh-TW" altLang="en-US" smtClean="0">
                <a:latin typeface="Arial Narrow" pitchFamily="34" charset="0"/>
              </a:rPr>
              <a:t>。</a:t>
            </a:r>
            <a:endParaRPr lang="zh-TW" altLang="en-US" smtClean="0"/>
          </a:p>
        </p:txBody>
      </p:sp>
      <p:pic>
        <p:nvPicPr>
          <p:cNvPr id="153605" name="Picture 4" descr="j0283618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516688" y="3860800"/>
            <a:ext cx="1625600" cy="1701800"/>
          </a:xfrm>
          <a:noFill/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053DDC-D470-4A67-A8B5-971AA8850FAD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707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再</a:t>
            </a:r>
            <a:r>
              <a:rPr lang="zh-TW" altLang="en-US" smtClean="0"/>
              <a:t>造的價值評估：</a:t>
            </a:r>
            <a:r>
              <a:rPr lang="zh-TW" altLang="en-US" sz="2000" smtClean="0"/>
              <a:t>財務、顧客、內部流程、與學習與成長</a:t>
            </a:r>
          </a:p>
        </p:txBody>
      </p:sp>
      <p:sp>
        <p:nvSpPr>
          <p:cNvPr id="170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908050"/>
            <a:ext cx="7772400" cy="5334000"/>
          </a:xfrm>
          <a:solidFill>
            <a:schemeClr val="bg2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800" smtClean="0">
                <a:latin typeface="標楷體" pitchFamily="65" charset="-120"/>
              </a:rPr>
              <a:t>傳統的財務績效評估模式只能衡量過去發生的事（落後的結果因素），不能評估企業前瞻性的投資（領先的驅動因素），亦無法表達無形資產和智慧資產的價值，更無法從中得知企業的成長，及經理人未來會將企業帶往那一個方向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smtClean="0"/>
              <a:t>「平衡計分卡」是一個由策略衍生出來的績效衡量新架構，它透過財務構面、顧客構面、企業內部流程構面、與學習與成長等四大構面，來考核一個組織的績效。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smtClean="0"/>
              <a:t>財務構面為最後</a:t>
            </a:r>
            <a:r>
              <a:rPr lang="zh-TW" altLang="en-US" sz="2800" smtClean="0">
                <a:solidFill>
                  <a:schemeClr val="accent1"/>
                </a:solidFill>
              </a:rPr>
              <a:t>成果</a:t>
            </a:r>
            <a:r>
              <a:rPr lang="en-US" altLang="zh-TW" sz="2800" smtClean="0">
                <a:solidFill>
                  <a:schemeClr val="accent1"/>
                </a:solidFill>
              </a:rPr>
              <a:t>(Outcome)</a:t>
            </a:r>
            <a:r>
              <a:rPr lang="zh-TW" altLang="en-US" sz="2800" smtClean="0">
                <a:solidFill>
                  <a:schemeClr val="accent1"/>
                </a:solidFill>
              </a:rPr>
              <a:t>量度</a:t>
            </a:r>
            <a:r>
              <a:rPr lang="zh-TW" altLang="en-US" sz="2800" smtClean="0"/>
              <a:t>。顧客、企業內部流程、學習與成長等構面為</a:t>
            </a:r>
            <a:r>
              <a:rPr lang="zh-TW" altLang="en-US" sz="2800" smtClean="0">
                <a:solidFill>
                  <a:srgbClr val="FF0000"/>
                </a:solidFill>
              </a:rPr>
              <a:t>績效驅動</a:t>
            </a:r>
            <a:r>
              <a:rPr lang="zh-TW" altLang="en-US" sz="2800" b="1" smtClean="0">
                <a:solidFill>
                  <a:schemeClr val="hlink"/>
                </a:solidFill>
              </a:rPr>
              <a:t>因素</a:t>
            </a:r>
            <a:r>
              <a:rPr lang="en-US" altLang="zh-TW" sz="2800" smtClean="0">
                <a:solidFill>
                  <a:srgbClr val="FF0000"/>
                </a:solidFill>
              </a:rPr>
              <a:t>(Performance Driver)</a:t>
            </a:r>
            <a:r>
              <a:rPr lang="en-US" altLang="zh-TW" sz="2800" smtClean="0"/>
              <a:t> </a:t>
            </a:r>
            <a:r>
              <a:rPr lang="zh-TW" altLang="en-US" sz="2800" smtClean="0"/>
              <a:t>。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7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701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3DD332-FE32-4A34-A5A0-A52E8D7FEE30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pic>
        <p:nvPicPr>
          <p:cNvPr id="155651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9388" y="404813"/>
            <a:ext cx="8785225" cy="58324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AD5F44-F78F-4CE5-A5AE-7CFF429524F3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pic>
        <p:nvPicPr>
          <p:cNvPr id="15667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404813"/>
            <a:ext cx="8713788" cy="593248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7B5EBF-FA3B-4A67-8B71-16E0EF49507A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57699" name="Text Box 2"/>
          <p:cNvSpPr txBox="1">
            <a:spLocks noChangeArrowheads="1"/>
          </p:cNvSpPr>
          <p:nvPr/>
        </p:nvSpPr>
        <p:spPr bwMode="auto">
          <a:xfrm>
            <a:off x="304800" y="5638800"/>
            <a:ext cx="830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資料來源：</a:t>
            </a:r>
            <a:r>
              <a:rPr lang="en-US" altLang="zh-TW" sz="1400">
                <a:ea typeface="標楷體" pitchFamily="65" charset="-120"/>
              </a:rPr>
              <a:t>Robert S.Kaplan </a:t>
            </a:r>
            <a:r>
              <a:rPr lang="zh-TW" altLang="en-US" sz="1400">
                <a:ea typeface="標楷體" pitchFamily="65" charset="-120"/>
              </a:rPr>
              <a:t>與 </a:t>
            </a:r>
            <a:r>
              <a:rPr lang="en-US" altLang="zh-TW" sz="1400">
                <a:ea typeface="標楷體" pitchFamily="65" charset="-120"/>
              </a:rPr>
              <a:t>Davif P. Norton</a:t>
            </a:r>
            <a:r>
              <a:rPr lang="zh-TW" altLang="en-US" sz="1400">
                <a:ea typeface="標楷體" pitchFamily="65" charset="-120"/>
              </a:rPr>
              <a:t>，</a:t>
            </a:r>
            <a:r>
              <a:rPr lang="en-US" altLang="zh-TW" sz="1400">
                <a:ea typeface="標楷體" pitchFamily="65" charset="-120"/>
              </a:rPr>
              <a:t>1990</a:t>
            </a:r>
          </a:p>
        </p:txBody>
      </p:sp>
      <p:sp>
        <p:nvSpPr>
          <p:cNvPr id="157700" name="Text Box 3"/>
          <p:cNvSpPr txBox="1">
            <a:spLocks noChangeArrowheads="1"/>
          </p:cNvSpPr>
          <p:nvPr/>
        </p:nvSpPr>
        <p:spPr bwMode="auto">
          <a:xfrm>
            <a:off x="1600200" y="304800"/>
            <a:ext cx="5772150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4000" b="1">
                <a:latin typeface="Times New Roman" pitchFamily="18" charset="0"/>
                <a:ea typeface="標楷體" pitchFamily="65" charset="-120"/>
              </a:rPr>
              <a:t>某外商銀行平衡計分指標</a:t>
            </a:r>
          </a:p>
        </p:txBody>
      </p:sp>
      <p:graphicFrame>
        <p:nvGraphicFramePr>
          <p:cNvPr id="1983492" name="Group 4"/>
          <p:cNvGraphicFramePr>
            <a:graphicFrameLocks noGrp="1"/>
          </p:cNvGraphicFramePr>
          <p:nvPr/>
        </p:nvGraphicFramePr>
        <p:xfrm>
          <a:off x="533400" y="1371600"/>
          <a:ext cx="8305800" cy="4023360"/>
        </p:xfrm>
        <a:graphic>
          <a:graphicData uri="http://schemas.openxmlformats.org/drawingml/2006/table">
            <a:tbl>
              <a:tblPr/>
              <a:tblGrid>
                <a:gridCol w="3429000"/>
                <a:gridCol w="2590800"/>
                <a:gridCol w="22860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策略目標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落後衡量標準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領先衡量標準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財務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1. </a:t>
                      </a:r>
                      <a:r>
                        <a:rPr kumimoji="1" lang="zh-TW" alt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改善利潤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2. </a:t>
                      </a:r>
                      <a:r>
                        <a:rPr kumimoji="1" lang="zh-TW" alt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擴大營收組合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3. </a:t>
                      </a:r>
                      <a:r>
                        <a:rPr kumimoji="1" lang="zh-TW" alt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減少成本結構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投資報酬率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營收成長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存款服務成本改變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營收組合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顧客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1. </a:t>
                      </a:r>
                      <a:r>
                        <a:rPr kumimoji="1" lang="zh-TW" alt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增加顧客對我們產品與人員的滿意度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2. </a:t>
                      </a:r>
                      <a:r>
                        <a:rPr kumimoji="1" lang="zh-TW" alt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增加售後服務的滿意度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顧客區隔佔有率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顧客延續率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顧客關係深度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顧客滿意度調查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pic>
        <p:nvPicPr>
          <p:cNvPr id="157719" name="Picture 22" descr="j033633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333375"/>
            <a:ext cx="8382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38769-6B1B-440B-91B4-549A367041C1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58723" name="Text Box 2"/>
          <p:cNvSpPr txBox="1">
            <a:spLocks noChangeArrowheads="1"/>
          </p:cNvSpPr>
          <p:nvPr/>
        </p:nvSpPr>
        <p:spPr bwMode="auto">
          <a:xfrm>
            <a:off x="838200" y="6019800"/>
            <a:ext cx="830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資料來源：</a:t>
            </a:r>
            <a:r>
              <a:rPr lang="en-US" altLang="zh-TW" sz="1400">
                <a:ea typeface="標楷體" pitchFamily="65" charset="-120"/>
              </a:rPr>
              <a:t>Robert S.Kaplan </a:t>
            </a:r>
            <a:r>
              <a:rPr lang="zh-TW" altLang="en-US" sz="1400">
                <a:ea typeface="標楷體" pitchFamily="65" charset="-120"/>
              </a:rPr>
              <a:t>與 </a:t>
            </a:r>
            <a:r>
              <a:rPr lang="en-US" altLang="zh-TW" sz="1400">
                <a:ea typeface="標楷體" pitchFamily="65" charset="-120"/>
              </a:rPr>
              <a:t>Davif P. Norton</a:t>
            </a:r>
            <a:r>
              <a:rPr lang="zh-TW" altLang="en-US" sz="1400">
                <a:ea typeface="標楷體" pitchFamily="65" charset="-120"/>
              </a:rPr>
              <a:t>，</a:t>
            </a:r>
            <a:r>
              <a:rPr lang="en-US" altLang="zh-TW" sz="1400">
                <a:ea typeface="標楷體" pitchFamily="65" charset="-120"/>
              </a:rPr>
              <a:t>1990</a:t>
            </a:r>
          </a:p>
        </p:txBody>
      </p:sp>
      <p:sp>
        <p:nvSpPr>
          <p:cNvPr id="158724" name="Text Box 3"/>
          <p:cNvSpPr txBox="1">
            <a:spLocks noChangeArrowheads="1"/>
          </p:cNvSpPr>
          <p:nvPr/>
        </p:nvSpPr>
        <p:spPr bwMode="auto">
          <a:xfrm>
            <a:off x="1371600" y="228600"/>
            <a:ext cx="5772150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4000" b="1">
                <a:latin typeface="Times New Roman" pitchFamily="18" charset="0"/>
                <a:ea typeface="標楷體" pitchFamily="65" charset="-120"/>
              </a:rPr>
              <a:t>某外商銀行平衡計分指標</a:t>
            </a:r>
          </a:p>
        </p:txBody>
      </p:sp>
      <p:graphicFrame>
        <p:nvGraphicFramePr>
          <p:cNvPr id="1984516" name="Group 4"/>
          <p:cNvGraphicFramePr>
            <a:graphicFrameLocks noGrp="1"/>
          </p:cNvGraphicFramePr>
          <p:nvPr/>
        </p:nvGraphicFramePr>
        <p:xfrm>
          <a:off x="381000" y="1143000"/>
          <a:ext cx="8458200" cy="4861560"/>
        </p:xfrm>
        <a:graphic>
          <a:graphicData uri="http://schemas.openxmlformats.org/drawingml/2006/table">
            <a:tbl>
              <a:tblPr/>
              <a:tblGrid>
                <a:gridCol w="3048000"/>
                <a:gridCol w="3314700"/>
                <a:gridCol w="20955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策略目標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落後衡量標準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領先衡量標準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流程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1. 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了解我們的顧客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2. 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創造創新的產品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3. 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交叉銷售產品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4. 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轉移顧客至高價值產品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5. 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減少營運問題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6. 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回應迅速的服務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新產品的營收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交叉銷售比率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通路組合改變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服務出錯率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滿足顧客要求的時間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產品開發週期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面對顧客時間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學習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1. 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培養策略技術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2. 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提供策略資訊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3. 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校準個人目標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員工滿意度、員工平均營收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策略職位適任率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策略資訊可用率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個人目標配合度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1417A-D9E5-4013-9C58-83E582357FA5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59747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再造成效評估的陷阱</a:t>
            </a:r>
          </a:p>
        </p:txBody>
      </p:sp>
      <p:sp>
        <p:nvSpPr>
          <p:cNvPr id="159748" name="Rectangle 3"/>
          <p:cNvSpPr>
            <a:spLocks noChangeArrowheads="1"/>
          </p:cNvSpPr>
          <p:nvPr/>
        </p:nvSpPr>
        <p:spPr bwMode="auto">
          <a:xfrm>
            <a:off x="2457450" y="2555875"/>
            <a:ext cx="3886200" cy="2286000"/>
          </a:xfrm>
          <a:prstGeom prst="rect">
            <a:avLst/>
          </a:prstGeom>
          <a:solidFill>
            <a:srgbClr val="FFFF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9749" name="Text Box 4"/>
          <p:cNvSpPr txBox="1">
            <a:spLocks noChangeArrowheads="1"/>
          </p:cNvSpPr>
          <p:nvPr/>
        </p:nvSpPr>
        <p:spPr bwMode="auto">
          <a:xfrm>
            <a:off x="3143250" y="1644650"/>
            <a:ext cx="2673350" cy="519113"/>
          </a:xfrm>
          <a:prstGeom prst="rect">
            <a:avLst/>
          </a:prstGeom>
          <a:solidFill>
            <a:srgbClr val="FF00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財務成果：結果</a:t>
            </a:r>
          </a:p>
        </p:txBody>
      </p:sp>
      <p:sp>
        <p:nvSpPr>
          <p:cNvPr id="159750" name="Text Box 5"/>
          <p:cNvSpPr txBox="1">
            <a:spLocks noChangeArrowheads="1"/>
          </p:cNvSpPr>
          <p:nvPr/>
        </p:nvSpPr>
        <p:spPr bwMode="auto">
          <a:xfrm>
            <a:off x="1619250" y="2251075"/>
            <a:ext cx="533400" cy="3252788"/>
          </a:xfrm>
          <a:prstGeom prst="rect">
            <a:avLst/>
          </a:prstGeom>
          <a:solidFill>
            <a:srgbClr val="FF33CC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驅動因素</a:t>
            </a:r>
          </a:p>
          <a:p>
            <a:pPr>
              <a:spcBef>
                <a:spcPct val="20000"/>
              </a:spcBef>
            </a:pP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：</a:t>
            </a:r>
          </a:p>
          <a:p>
            <a:pPr>
              <a:spcBef>
                <a:spcPct val="20000"/>
              </a:spcBef>
            </a:pP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過程</a:t>
            </a:r>
          </a:p>
        </p:txBody>
      </p:sp>
      <p:sp>
        <p:nvSpPr>
          <p:cNvPr id="159751" name="Rectangle 6"/>
          <p:cNvSpPr>
            <a:spLocks noChangeArrowheads="1"/>
          </p:cNvSpPr>
          <p:nvPr/>
        </p:nvSpPr>
        <p:spPr bwMode="auto">
          <a:xfrm>
            <a:off x="3386138" y="2341563"/>
            <a:ext cx="109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1200" b="1">
                <a:ea typeface="標楷體" pitchFamily="65" charset="-120"/>
              </a:rPr>
              <a:t>H</a:t>
            </a:r>
            <a:endParaRPr lang="en-US" altLang="zh-TW" sz="12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59752" name="Rectangle 7"/>
          <p:cNvSpPr>
            <a:spLocks noChangeArrowheads="1"/>
          </p:cNvSpPr>
          <p:nvPr/>
        </p:nvSpPr>
        <p:spPr bwMode="auto">
          <a:xfrm>
            <a:off x="5276850" y="2327275"/>
            <a:ext cx="936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1200" b="1">
                <a:ea typeface="標楷體" pitchFamily="65" charset="-120"/>
              </a:rPr>
              <a:t>L</a:t>
            </a:r>
            <a:endParaRPr lang="en-US" altLang="zh-TW" sz="12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59753" name="Line 8"/>
          <p:cNvSpPr>
            <a:spLocks noChangeShapeType="1"/>
          </p:cNvSpPr>
          <p:nvPr/>
        </p:nvSpPr>
        <p:spPr bwMode="auto">
          <a:xfrm>
            <a:off x="2228850" y="2335213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54" name="Line 9"/>
          <p:cNvSpPr>
            <a:spLocks noChangeShapeType="1"/>
          </p:cNvSpPr>
          <p:nvPr/>
        </p:nvSpPr>
        <p:spPr bwMode="auto">
          <a:xfrm>
            <a:off x="2228850" y="2335213"/>
            <a:ext cx="15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55" name="Line 10"/>
          <p:cNvSpPr>
            <a:spLocks noChangeShapeType="1"/>
          </p:cNvSpPr>
          <p:nvPr/>
        </p:nvSpPr>
        <p:spPr bwMode="auto">
          <a:xfrm>
            <a:off x="2228850" y="2335213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56" name="Line 11"/>
          <p:cNvSpPr>
            <a:spLocks noChangeShapeType="1"/>
          </p:cNvSpPr>
          <p:nvPr/>
        </p:nvSpPr>
        <p:spPr bwMode="auto">
          <a:xfrm>
            <a:off x="2228850" y="2335213"/>
            <a:ext cx="15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57" name="Line 12"/>
          <p:cNvSpPr>
            <a:spLocks noChangeShapeType="1"/>
          </p:cNvSpPr>
          <p:nvPr/>
        </p:nvSpPr>
        <p:spPr bwMode="auto">
          <a:xfrm>
            <a:off x="2433638" y="2335213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58" name="Line 13"/>
          <p:cNvSpPr>
            <a:spLocks noChangeShapeType="1"/>
          </p:cNvSpPr>
          <p:nvPr/>
        </p:nvSpPr>
        <p:spPr bwMode="auto">
          <a:xfrm>
            <a:off x="2433638" y="2335213"/>
            <a:ext cx="1587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59" name="Line 14"/>
          <p:cNvSpPr>
            <a:spLocks noChangeShapeType="1"/>
          </p:cNvSpPr>
          <p:nvPr/>
        </p:nvSpPr>
        <p:spPr bwMode="auto">
          <a:xfrm>
            <a:off x="6619875" y="2335213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60" name="Line 15"/>
          <p:cNvSpPr>
            <a:spLocks noChangeShapeType="1"/>
          </p:cNvSpPr>
          <p:nvPr/>
        </p:nvSpPr>
        <p:spPr bwMode="auto">
          <a:xfrm>
            <a:off x="6619875" y="2335213"/>
            <a:ext cx="15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61" name="Line 16"/>
          <p:cNvSpPr>
            <a:spLocks noChangeShapeType="1"/>
          </p:cNvSpPr>
          <p:nvPr/>
        </p:nvSpPr>
        <p:spPr bwMode="auto">
          <a:xfrm>
            <a:off x="6619875" y="2335213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62" name="Line 17"/>
          <p:cNvSpPr>
            <a:spLocks noChangeShapeType="1"/>
          </p:cNvSpPr>
          <p:nvPr/>
        </p:nvSpPr>
        <p:spPr bwMode="auto">
          <a:xfrm>
            <a:off x="6619875" y="2335213"/>
            <a:ext cx="15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63" name="Rectangle 18"/>
          <p:cNvSpPr>
            <a:spLocks noChangeArrowheads="1"/>
          </p:cNvSpPr>
          <p:nvPr/>
        </p:nvSpPr>
        <p:spPr bwMode="auto">
          <a:xfrm>
            <a:off x="2286000" y="2987675"/>
            <a:ext cx="1095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1200" b="1">
                <a:ea typeface="標楷體" pitchFamily="65" charset="-120"/>
              </a:rPr>
              <a:t>H</a:t>
            </a:r>
            <a:endParaRPr lang="en-US" altLang="zh-TW" sz="12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708051" name="Rectangle 19"/>
          <p:cNvSpPr>
            <a:spLocks noChangeArrowheads="1"/>
          </p:cNvSpPr>
          <p:nvPr/>
        </p:nvSpPr>
        <p:spPr bwMode="auto">
          <a:xfrm>
            <a:off x="2484438" y="2997200"/>
            <a:ext cx="1790700" cy="274638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solidFill>
                  <a:srgbClr val="000000"/>
                </a:solidFill>
                <a:ea typeface="標楷體" pitchFamily="65" charset="-120"/>
              </a:rPr>
              <a:t>1 </a:t>
            </a:r>
            <a:r>
              <a:rPr lang="zh-TW" altLang="en-US" b="1">
                <a:solidFill>
                  <a:srgbClr val="000000"/>
                </a:solidFill>
                <a:ea typeface="標楷體" pitchFamily="65" charset="-120"/>
              </a:rPr>
              <a:t>結果肯定一直好</a:t>
            </a:r>
            <a:endParaRPr lang="zh-TW" altLang="en-US" b="1">
              <a:ea typeface="標楷體" pitchFamily="65" charset="-120"/>
            </a:endParaRPr>
          </a:p>
        </p:txBody>
      </p:sp>
      <p:sp>
        <p:nvSpPr>
          <p:cNvPr id="1708052" name="Rectangle 20"/>
          <p:cNvSpPr>
            <a:spLocks noChangeArrowheads="1"/>
          </p:cNvSpPr>
          <p:nvPr/>
        </p:nvSpPr>
        <p:spPr bwMode="auto">
          <a:xfrm>
            <a:off x="4500563" y="2997200"/>
            <a:ext cx="1790700" cy="274638"/>
          </a:xfrm>
          <a:prstGeom prst="rect">
            <a:avLst/>
          </a:prstGeom>
          <a:solidFill>
            <a:srgbClr val="3333CC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solidFill>
                  <a:srgbClr val="FFFF00"/>
                </a:solidFill>
                <a:ea typeface="標楷體" pitchFamily="65" charset="-120"/>
              </a:rPr>
              <a:t>2 </a:t>
            </a:r>
            <a:r>
              <a:rPr lang="zh-TW" altLang="en-US" b="1">
                <a:solidFill>
                  <a:srgbClr val="FFFF00"/>
                </a:solidFill>
                <a:ea typeface="標楷體" pitchFamily="65" charset="-120"/>
              </a:rPr>
              <a:t>結果將由壞變好</a:t>
            </a:r>
          </a:p>
        </p:txBody>
      </p:sp>
      <p:sp>
        <p:nvSpPr>
          <p:cNvPr id="159766" name="Rectangle 21"/>
          <p:cNvSpPr>
            <a:spLocks noChangeArrowheads="1"/>
          </p:cNvSpPr>
          <p:nvPr/>
        </p:nvSpPr>
        <p:spPr bwMode="auto">
          <a:xfrm>
            <a:off x="2305050" y="4308475"/>
            <a:ext cx="936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1200" b="1">
                <a:ea typeface="標楷體" pitchFamily="65" charset="-120"/>
              </a:rPr>
              <a:t>L</a:t>
            </a:r>
          </a:p>
        </p:txBody>
      </p:sp>
      <p:sp>
        <p:nvSpPr>
          <p:cNvPr id="1708054" name="Rectangle 22"/>
          <p:cNvSpPr>
            <a:spLocks noChangeArrowheads="1"/>
          </p:cNvSpPr>
          <p:nvPr/>
        </p:nvSpPr>
        <p:spPr bwMode="auto">
          <a:xfrm>
            <a:off x="2484438" y="4221163"/>
            <a:ext cx="1854200" cy="274637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solidFill>
                  <a:srgbClr val="FFFF00"/>
                </a:solidFill>
                <a:ea typeface="標楷體" pitchFamily="65" charset="-120"/>
              </a:rPr>
              <a:t>3 </a:t>
            </a:r>
            <a:r>
              <a:rPr lang="zh-TW" altLang="en-US" b="1">
                <a:solidFill>
                  <a:srgbClr val="FFFF00"/>
                </a:solidFill>
                <a:ea typeface="標楷體" pitchFamily="65" charset="-120"/>
              </a:rPr>
              <a:t>結果將由好變壞 </a:t>
            </a:r>
          </a:p>
        </p:txBody>
      </p:sp>
      <p:sp>
        <p:nvSpPr>
          <p:cNvPr id="1708055" name="Rectangle 23"/>
          <p:cNvSpPr>
            <a:spLocks noChangeArrowheads="1"/>
          </p:cNvSpPr>
          <p:nvPr/>
        </p:nvSpPr>
        <p:spPr bwMode="auto">
          <a:xfrm>
            <a:off x="4500563" y="4221163"/>
            <a:ext cx="1790700" cy="274637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solidFill>
                  <a:srgbClr val="000000"/>
                </a:solidFill>
                <a:ea typeface="標楷體" pitchFamily="65" charset="-120"/>
              </a:rPr>
              <a:t>4 </a:t>
            </a:r>
            <a:r>
              <a:rPr lang="zh-TW" altLang="en-US" b="1">
                <a:solidFill>
                  <a:srgbClr val="000000"/>
                </a:solidFill>
                <a:ea typeface="標楷體" pitchFamily="65" charset="-120"/>
              </a:rPr>
              <a:t>結果肯定一直壞</a:t>
            </a:r>
            <a:endParaRPr lang="zh-TW" altLang="en-US" b="1">
              <a:ea typeface="標楷體" pitchFamily="65" charset="-120"/>
            </a:endParaRPr>
          </a:p>
        </p:txBody>
      </p:sp>
      <p:sp>
        <p:nvSpPr>
          <p:cNvPr id="159769" name="Line 24"/>
          <p:cNvSpPr>
            <a:spLocks noChangeShapeType="1"/>
          </p:cNvSpPr>
          <p:nvPr/>
        </p:nvSpPr>
        <p:spPr bwMode="auto">
          <a:xfrm>
            <a:off x="2228850" y="374173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70" name="Line 25"/>
          <p:cNvSpPr>
            <a:spLocks noChangeShapeType="1"/>
          </p:cNvSpPr>
          <p:nvPr/>
        </p:nvSpPr>
        <p:spPr bwMode="auto">
          <a:xfrm>
            <a:off x="2433638" y="374173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71" name="Line 26"/>
          <p:cNvSpPr>
            <a:spLocks noChangeShapeType="1"/>
          </p:cNvSpPr>
          <p:nvPr/>
        </p:nvSpPr>
        <p:spPr bwMode="auto">
          <a:xfrm>
            <a:off x="6619875" y="3741738"/>
            <a:ext cx="1588" cy="47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72" name="Line 27"/>
          <p:cNvSpPr>
            <a:spLocks noChangeShapeType="1"/>
          </p:cNvSpPr>
          <p:nvPr/>
        </p:nvSpPr>
        <p:spPr bwMode="auto">
          <a:xfrm>
            <a:off x="2228850" y="4983163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73" name="Line 28"/>
          <p:cNvSpPr>
            <a:spLocks noChangeShapeType="1"/>
          </p:cNvSpPr>
          <p:nvPr/>
        </p:nvSpPr>
        <p:spPr bwMode="auto">
          <a:xfrm>
            <a:off x="2228850" y="4983163"/>
            <a:ext cx="15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74" name="Line 29"/>
          <p:cNvSpPr>
            <a:spLocks noChangeShapeType="1"/>
          </p:cNvSpPr>
          <p:nvPr/>
        </p:nvSpPr>
        <p:spPr bwMode="auto">
          <a:xfrm>
            <a:off x="2228850" y="4983163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75" name="Line 30"/>
          <p:cNvSpPr>
            <a:spLocks noChangeShapeType="1"/>
          </p:cNvSpPr>
          <p:nvPr/>
        </p:nvSpPr>
        <p:spPr bwMode="auto">
          <a:xfrm>
            <a:off x="2228850" y="4983163"/>
            <a:ext cx="15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76" name="Line 31"/>
          <p:cNvSpPr>
            <a:spLocks noChangeShapeType="1"/>
          </p:cNvSpPr>
          <p:nvPr/>
        </p:nvSpPr>
        <p:spPr bwMode="auto">
          <a:xfrm>
            <a:off x="2433638" y="4983163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77" name="Line 32"/>
          <p:cNvSpPr>
            <a:spLocks noChangeShapeType="1"/>
          </p:cNvSpPr>
          <p:nvPr/>
        </p:nvSpPr>
        <p:spPr bwMode="auto">
          <a:xfrm>
            <a:off x="2433638" y="4983163"/>
            <a:ext cx="1587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78" name="Line 33"/>
          <p:cNvSpPr>
            <a:spLocks noChangeShapeType="1"/>
          </p:cNvSpPr>
          <p:nvPr/>
        </p:nvSpPr>
        <p:spPr bwMode="auto">
          <a:xfrm>
            <a:off x="4418013" y="4983163"/>
            <a:ext cx="476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79" name="Line 34"/>
          <p:cNvSpPr>
            <a:spLocks noChangeShapeType="1"/>
          </p:cNvSpPr>
          <p:nvPr/>
        </p:nvSpPr>
        <p:spPr bwMode="auto">
          <a:xfrm>
            <a:off x="4418013" y="4983163"/>
            <a:ext cx="1587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80" name="Line 35"/>
          <p:cNvSpPr>
            <a:spLocks noChangeShapeType="1"/>
          </p:cNvSpPr>
          <p:nvPr/>
        </p:nvSpPr>
        <p:spPr bwMode="auto">
          <a:xfrm>
            <a:off x="6619875" y="4983163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81" name="Line 36"/>
          <p:cNvSpPr>
            <a:spLocks noChangeShapeType="1"/>
          </p:cNvSpPr>
          <p:nvPr/>
        </p:nvSpPr>
        <p:spPr bwMode="auto">
          <a:xfrm>
            <a:off x="6619875" y="4983163"/>
            <a:ext cx="15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82" name="Line 37"/>
          <p:cNvSpPr>
            <a:spLocks noChangeShapeType="1"/>
          </p:cNvSpPr>
          <p:nvPr/>
        </p:nvSpPr>
        <p:spPr bwMode="auto">
          <a:xfrm>
            <a:off x="6619875" y="4983163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83" name="Line 38"/>
          <p:cNvSpPr>
            <a:spLocks noChangeShapeType="1"/>
          </p:cNvSpPr>
          <p:nvPr/>
        </p:nvSpPr>
        <p:spPr bwMode="auto">
          <a:xfrm>
            <a:off x="6619875" y="4983163"/>
            <a:ext cx="15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84" name="Line 39"/>
          <p:cNvSpPr>
            <a:spLocks noChangeShapeType="1"/>
          </p:cNvSpPr>
          <p:nvPr/>
        </p:nvSpPr>
        <p:spPr bwMode="auto">
          <a:xfrm>
            <a:off x="2457450" y="3698875"/>
            <a:ext cx="3886200" cy="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85" name="Line 40"/>
          <p:cNvSpPr>
            <a:spLocks noChangeShapeType="1"/>
          </p:cNvSpPr>
          <p:nvPr/>
        </p:nvSpPr>
        <p:spPr bwMode="auto">
          <a:xfrm>
            <a:off x="4362450" y="2555875"/>
            <a:ext cx="0" cy="228600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08073" name="AutoShape 41"/>
          <p:cNvSpPr>
            <a:spLocks noChangeArrowheads="1"/>
          </p:cNvSpPr>
          <p:nvPr/>
        </p:nvSpPr>
        <p:spPr bwMode="auto">
          <a:xfrm>
            <a:off x="5581649" y="1412875"/>
            <a:ext cx="2605087" cy="1524000"/>
          </a:xfrm>
          <a:prstGeom prst="wedgeEllipseCallout">
            <a:avLst>
              <a:gd name="adj1" fmla="val -76208"/>
              <a:gd name="adj2" fmla="val 49167"/>
            </a:avLst>
          </a:prstGeom>
          <a:solidFill>
            <a:srgbClr val="99663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altLang="zh-TW" dirty="0">
              <a:latin typeface="Times New Roman" pitchFamily="18" charset="0"/>
              <a:ea typeface="標楷體" pitchFamily="65" charset="-120"/>
            </a:endParaRPr>
          </a:p>
          <a:p>
            <a:pPr algn="ctr"/>
            <a:r>
              <a:rPr lang="zh-TW" altLang="en-US" sz="2400" b="1" dirty="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第一型陷阱</a:t>
            </a:r>
          </a:p>
          <a:p>
            <a:pPr algn="ctr"/>
            <a:r>
              <a:rPr lang="en-US" altLang="zh-TW" sz="2400" b="1" dirty="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 b="1" dirty="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太悲觀</a:t>
            </a:r>
            <a:r>
              <a:rPr lang="en-US" altLang="zh-TW" sz="2400" b="1" dirty="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)</a:t>
            </a:r>
          </a:p>
        </p:txBody>
      </p:sp>
      <p:sp>
        <p:nvSpPr>
          <p:cNvPr id="1708074" name="AutoShape 42"/>
          <p:cNvSpPr>
            <a:spLocks noChangeArrowheads="1"/>
          </p:cNvSpPr>
          <p:nvPr/>
        </p:nvSpPr>
        <p:spPr bwMode="auto">
          <a:xfrm>
            <a:off x="3371850" y="4841875"/>
            <a:ext cx="2514600" cy="1447800"/>
          </a:xfrm>
          <a:prstGeom prst="wedgeEllipseCallout">
            <a:avLst>
              <a:gd name="adj1" fmla="val -62815"/>
              <a:gd name="adj2" fmla="val -70065"/>
            </a:avLst>
          </a:prstGeom>
          <a:solidFill>
            <a:srgbClr val="99663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第二型陷阱</a:t>
            </a:r>
          </a:p>
          <a:p>
            <a:pPr algn="ctr"/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太樂觀</a:t>
            </a:r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)</a:t>
            </a:r>
          </a:p>
        </p:txBody>
      </p:sp>
      <p:pic>
        <p:nvPicPr>
          <p:cNvPr id="159788" name="Picture 43" descr="j028320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5157788"/>
            <a:ext cx="132397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8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8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08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08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8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08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08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8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8051" grpId="0" animBg="1" autoUpdateAnimBg="0"/>
      <p:bldP spid="1708052" grpId="0" animBg="1" autoUpdateAnimBg="0"/>
      <p:bldP spid="1708054" grpId="0" animBg="1" autoUpdateAnimBg="0"/>
      <p:bldP spid="1708055" grpId="0" animBg="1" autoUpdateAnimBg="0"/>
      <p:bldP spid="1708073" grpId="0" animBg="1" autoUpdateAnimBg="0"/>
      <p:bldP spid="1708074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EBD44C-09AF-474C-BEE6-54122DF658EA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1985538" name="Text Box 2"/>
          <p:cNvSpPr txBox="1"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再</a:t>
            </a:r>
            <a:r>
              <a:rPr lang="zh-TW" altLang="en-US" smtClean="0"/>
              <a:t>造績效驅動因素成效評估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09600" y="5562600"/>
            <a:ext cx="7407275" cy="457200"/>
            <a:chOff x="518" y="3456"/>
            <a:chExt cx="4666" cy="288"/>
          </a:xfrm>
        </p:grpSpPr>
        <p:sp>
          <p:nvSpPr>
            <p:cNvPr id="160824" name="Text Box 4"/>
            <p:cNvSpPr txBox="1">
              <a:spLocks noChangeArrowheads="1"/>
            </p:cNvSpPr>
            <p:nvPr/>
          </p:nvSpPr>
          <p:spPr bwMode="auto">
            <a:xfrm>
              <a:off x="1910" y="3463"/>
              <a:ext cx="116" cy="192"/>
            </a:xfrm>
            <a:prstGeom prst="rect">
              <a:avLst/>
            </a:prstGeom>
            <a:solidFill>
              <a:srgbClr val="FF33C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zh-TW" altLang="zh-TW" sz="1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60825" name="Rectangle 5"/>
            <p:cNvSpPr>
              <a:spLocks noChangeArrowheads="1"/>
            </p:cNvSpPr>
            <p:nvPr/>
          </p:nvSpPr>
          <p:spPr bwMode="auto">
            <a:xfrm>
              <a:off x="1728" y="3456"/>
              <a:ext cx="1056" cy="288"/>
            </a:xfrm>
            <a:prstGeom prst="rect">
              <a:avLst/>
            </a:prstGeom>
            <a:solidFill>
              <a:srgbClr val="FF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熱誠創業、生存發展</a:t>
              </a:r>
            </a:p>
          </p:txBody>
        </p:sp>
        <p:sp>
          <p:nvSpPr>
            <p:cNvPr id="160826" name="Rectangle 6"/>
            <p:cNvSpPr>
              <a:spLocks noChangeArrowheads="1"/>
            </p:cNvSpPr>
            <p:nvPr/>
          </p:nvSpPr>
          <p:spPr bwMode="auto">
            <a:xfrm>
              <a:off x="2928" y="3456"/>
              <a:ext cx="1056" cy="288"/>
            </a:xfrm>
            <a:prstGeom prst="rect">
              <a:avLst/>
            </a:prstGeom>
            <a:solidFill>
              <a:srgbClr val="FF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卓越管理、茁壯成長</a:t>
              </a:r>
            </a:p>
          </p:txBody>
        </p:sp>
        <p:sp>
          <p:nvSpPr>
            <p:cNvPr id="160827" name="Rectangle 7"/>
            <p:cNvSpPr>
              <a:spLocks noChangeArrowheads="1"/>
            </p:cNvSpPr>
            <p:nvPr/>
          </p:nvSpPr>
          <p:spPr bwMode="auto">
            <a:xfrm>
              <a:off x="4128" y="3456"/>
              <a:ext cx="1056" cy="288"/>
            </a:xfrm>
            <a:prstGeom prst="rect">
              <a:avLst/>
            </a:prstGeom>
            <a:solidFill>
              <a:srgbClr val="FF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solidFill>
                    <a:srgbClr val="6699FF"/>
                  </a:solidFill>
                  <a:latin typeface="Times New Roman" pitchFamily="18" charset="0"/>
                  <a:ea typeface="標楷體" pitchFamily="65" charset="-120"/>
                </a:rPr>
                <a:t>企業責任、價值創新</a:t>
              </a:r>
            </a:p>
          </p:txBody>
        </p:sp>
        <p:sp>
          <p:nvSpPr>
            <p:cNvPr id="160828" name="Text Box 8"/>
            <p:cNvSpPr txBox="1">
              <a:spLocks noChangeArrowheads="1"/>
            </p:cNvSpPr>
            <p:nvPr/>
          </p:nvSpPr>
          <p:spPr bwMode="auto">
            <a:xfrm>
              <a:off x="518" y="3511"/>
              <a:ext cx="1096" cy="192"/>
            </a:xfrm>
            <a:prstGeom prst="rect">
              <a:avLst/>
            </a:prstGeom>
            <a:solidFill>
              <a:srgbClr val="FF33C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  <a:ea typeface="標楷體" pitchFamily="65" charset="-120"/>
                </a:rPr>
                <a:t>7 </a:t>
              </a: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共同價值觀與願景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625475" y="4953000"/>
            <a:ext cx="7407275" cy="457200"/>
            <a:chOff x="518" y="3456"/>
            <a:chExt cx="4666" cy="288"/>
          </a:xfrm>
        </p:grpSpPr>
        <p:sp>
          <p:nvSpPr>
            <p:cNvPr id="160819" name="Text Box 10"/>
            <p:cNvSpPr txBox="1">
              <a:spLocks noChangeArrowheads="1"/>
            </p:cNvSpPr>
            <p:nvPr/>
          </p:nvSpPr>
          <p:spPr bwMode="auto">
            <a:xfrm>
              <a:off x="1910" y="3463"/>
              <a:ext cx="116" cy="192"/>
            </a:xfrm>
            <a:prstGeom prst="rect">
              <a:avLst/>
            </a:prstGeom>
            <a:solidFill>
              <a:srgbClr val="FF33C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zh-TW" altLang="zh-TW" sz="1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60820" name="Rectangle 11"/>
            <p:cNvSpPr>
              <a:spLocks noChangeArrowheads="1"/>
            </p:cNvSpPr>
            <p:nvPr/>
          </p:nvSpPr>
          <p:spPr bwMode="auto">
            <a:xfrm>
              <a:off x="1728" y="3456"/>
              <a:ext cx="1056" cy="288"/>
            </a:xfrm>
            <a:prstGeom prst="rect">
              <a:avLst/>
            </a:prstGeom>
            <a:solidFill>
              <a:srgbClr val="FF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集權領導、魄力決斷</a:t>
              </a:r>
            </a:p>
          </p:txBody>
        </p:sp>
        <p:sp>
          <p:nvSpPr>
            <p:cNvPr id="160821" name="Rectangle 12"/>
            <p:cNvSpPr>
              <a:spLocks noChangeArrowheads="1"/>
            </p:cNvSpPr>
            <p:nvPr/>
          </p:nvSpPr>
          <p:spPr bwMode="auto">
            <a:xfrm>
              <a:off x="2928" y="3456"/>
              <a:ext cx="1056" cy="288"/>
            </a:xfrm>
            <a:prstGeom prst="rect">
              <a:avLst/>
            </a:prstGeom>
            <a:solidFill>
              <a:srgbClr val="FF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團隊領導、共識凝聚</a:t>
              </a:r>
            </a:p>
          </p:txBody>
        </p:sp>
        <p:sp>
          <p:nvSpPr>
            <p:cNvPr id="160822" name="Rectangle 13"/>
            <p:cNvSpPr>
              <a:spLocks noChangeArrowheads="1"/>
            </p:cNvSpPr>
            <p:nvPr/>
          </p:nvSpPr>
          <p:spPr bwMode="auto">
            <a:xfrm>
              <a:off x="4128" y="3456"/>
              <a:ext cx="1056" cy="288"/>
            </a:xfrm>
            <a:prstGeom prst="rect">
              <a:avLst/>
            </a:prstGeom>
            <a:solidFill>
              <a:srgbClr val="FF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solidFill>
                    <a:srgbClr val="6699FF"/>
                  </a:solidFill>
                  <a:latin typeface="Times New Roman" pitchFamily="18" charset="0"/>
                  <a:ea typeface="標楷體" pitchFamily="65" charset="-120"/>
                </a:rPr>
                <a:t>智識領導、開創典範</a:t>
              </a:r>
            </a:p>
          </p:txBody>
        </p:sp>
        <p:sp>
          <p:nvSpPr>
            <p:cNvPr id="160823" name="Text Box 14"/>
            <p:cNvSpPr txBox="1">
              <a:spLocks noChangeArrowheads="1"/>
            </p:cNvSpPr>
            <p:nvPr/>
          </p:nvSpPr>
          <p:spPr bwMode="auto">
            <a:xfrm>
              <a:off x="518" y="3511"/>
              <a:ext cx="648" cy="192"/>
            </a:xfrm>
            <a:prstGeom prst="rect">
              <a:avLst/>
            </a:prstGeom>
            <a:solidFill>
              <a:srgbClr val="FF33C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  <a:ea typeface="標楷體" pitchFamily="65" charset="-120"/>
                </a:rPr>
                <a:t>6 </a:t>
              </a: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領導風格</a:t>
              </a: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609600" y="1905000"/>
            <a:ext cx="7407275" cy="457200"/>
            <a:chOff x="518" y="3456"/>
            <a:chExt cx="4666" cy="288"/>
          </a:xfrm>
        </p:grpSpPr>
        <p:sp>
          <p:nvSpPr>
            <p:cNvPr id="160814" name="Text Box 16"/>
            <p:cNvSpPr txBox="1">
              <a:spLocks noChangeArrowheads="1"/>
            </p:cNvSpPr>
            <p:nvPr/>
          </p:nvSpPr>
          <p:spPr bwMode="auto">
            <a:xfrm>
              <a:off x="1910" y="3463"/>
              <a:ext cx="116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zh-TW" altLang="zh-TW" sz="1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60815" name="Rectangle 17"/>
            <p:cNvSpPr>
              <a:spLocks noChangeArrowheads="1"/>
            </p:cNvSpPr>
            <p:nvPr/>
          </p:nvSpPr>
          <p:spPr bwMode="auto">
            <a:xfrm>
              <a:off x="17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機會游擊、資源效率</a:t>
              </a:r>
            </a:p>
          </p:txBody>
        </p:sp>
        <p:sp>
          <p:nvSpPr>
            <p:cNvPr id="160816" name="Rectangle 18"/>
            <p:cNvSpPr>
              <a:spLocks noChangeArrowheads="1"/>
            </p:cNvSpPr>
            <p:nvPr/>
          </p:nvSpPr>
          <p:spPr bwMode="auto">
            <a:xfrm>
              <a:off x="29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滲透擴張、規模經濟</a:t>
              </a:r>
            </a:p>
          </p:txBody>
        </p:sp>
        <p:sp>
          <p:nvSpPr>
            <p:cNvPr id="160817" name="Rectangle 19"/>
            <p:cNvSpPr>
              <a:spLocks noChangeArrowheads="1"/>
            </p:cNvSpPr>
            <p:nvPr/>
          </p:nvSpPr>
          <p:spPr bwMode="auto">
            <a:xfrm>
              <a:off x="41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solidFill>
                    <a:srgbClr val="6699FF"/>
                  </a:solidFill>
                  <a:latin typeface="Times New Roman" pitchFamily="18" charset="0"/>
                  <a:ea typeface="標楷體" pitchFamily="65" charset="-120"/>
                </a:rPr>
                <a:t>佔有未來、彈性速應</a:t>
              </a:r>
            </a:p>
          </p:txBody>
        </p:sp>
        <p:sp>
          <p:nvSpPr>
            <p:cNvPr id="160818" name="Text Box 20"/>
            <p:cNvSpPr txBox="1">
              <a:spLocks noChangeArrowheads="1"/>
            </p:cNvSpPr>
            <p:nvPr/>
          </p:nvSpPr>
          <p:spPr bwMode="auto">
            <a:xfrm>
              <a:off x="518" y="3511"/>
              <a:ext cx="648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  <a:ea typeface="標楷體" pitchFamily="65" charset="-120"/>
                </a:rPr>
                <a:t>1 </a:t>
              </a: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經營策略</a:t>
              </a: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625475" y="3733800"/>
            <a:ext cx="7407275" cy="457200"/>
            <a:chOff x="518" y="3456"/>
            <a:chExt cx="4666" cy="288"/>
          </a:xfrm>
        </p:grpSpPr>
        <p:sp>
          <p:nvSpPr>
            <p:cNvPr id="160809" name="Text Box 22"/>
            <p:cNvSpPr txBox="1">
              <a:spLocks noChangeArrowheads="1"/>
            </p:cNvSpPr>
            <p:nvPr/>
          </p:nvSpPr>
          <p:spPr bwMode="auto">
            <a:xfrm>
              <a:off x="1910" y="3463"/>
              <a:ext cx="116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zh-TW" altLang="zh-TW" sz="1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60810" name="Rectangle 23"/>
            <p:cNvSpPr>
              <a:spLocks noChangeArrowheads="1"/>
            </p:cNvSpPr>
            <p:nvPr/>
          </p:nvSpPr>
          <p:spPr bwMode="auto">
            <a:xfrm>
              <a:off x="17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功能營運、資料管理</a:t>
              </a:r>
            </a:p>
          </p:txBody>
        </p:sp>
        <p:sp>
          <p:nvSpPr>
            <p:cNvPr id="160811" name="Rectangle 24"/>
            <p:cNvSpPr>
              <a:spLocks noChangeArrowheads="1"/>
            </p:cNvSpPr>
            <p:nvPr/>
          </p:nvSpPr>
          <p:spPr bwMode="auto">
            <a:xfrm>
              <a:off x="29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企業營運、資訊管理</a:t>
              </a:r>
            </a:p>
          </p:txBody>
        </p:sp>
        <p:sp>
          <p:nvSpPr>
            <p:cNvPr id="160812" name="Rectangle 25"/>
            <p:cNvSpPr>
              <a:spLocks noChangeArrowheads="1"/>
            </p:cNvSpPr>
            <p:nvPr/>
          </p:nvSpPr>
          <p:spPr bwMode="auto">
            <a:xfrm>
              <a:off x="41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solidFill>
                    <a:srgbClr val="6699FF"/>
                  </a:solidFill>
                  <a:latin typeface="Times New Roman" pitchFamily="18" charset="0"/>
                  <a:ea typeface="標楷體" pitchFamily="65" charset="-120"/>
                </a:rPr>
                <a:t>產業營運、智識管理</a:t>
              </a:r>
            </a:p>
          </p:txBody>
        </p:sp>
        <p:sp>
          <p:nvSpPr>
            <p:cNvPr id="160813" name="Text Box 26"/>
            <p:cNvSpPr txBox="1">
              <a:spLocks noChangeArrowheads="1"/>
            </p:cNvSpPr>
            <p:nvPr/>
          </p:nvSpPr>
          <p:spPr bwMode="auto">
            <a:xfrm>
              <a:off x="518" y="3511"/>
              <a:ext cx="648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  <a:ea typeface="標楷體" pitchFamily="65" charset="-120"/>
                </a:rPr>
                <a:t>4 </a:t>
              </a: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營運系統</a:t>
              </a:r>
            </a:p>
          </p:txBody>
        </p:sp>
      </p:grpSp>
      <p:sp>
        <p:nvSpPr>
          <p:cNvPr id="160776" name="Text Box 27"/>
          <p:cNvSpPr txBox="1">
            <a:spLocks noChangeArrowheads="1"/>
          </p:cNvSpPr>
          <p:nvPr/>
        </p:nvSpPr>
        <p:spPr bwMode="auto">
          <a:xfrm>
            <a:off x="2835275" y="3135313"/>
            <a:ext cx="184150" cy="304800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TW" altLang="zh-TW" sz="14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60777" name="Rectangle 28"/>
          <p:cNvSpPr>
            <a:spLocks noChangeArrowheads="1"/>
          </p:cNvSpPr>
          <p:nvPr/>
        </p:nvSpPr>
        <p:spPr bwMode="auto">
          <a:xfrm>
            <a:off x="2546350" y="3124200"/>
            <a:ext cx="1676400" cy="457200"/>
          </a:xfrm>
          <a:prstGeom prst="rect">
            <a:avLst/>
          </a:prstGeom>
          <a:solidFill>
            <a:srgbClr val="66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1400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功能結構、專業分工</a:t>
            </a:r>
          </a:p>
        </p:txBody>
      </p:sp>
      <p:sp>
        <p:nvSpPr>
          <p:cNvPr id="160778" name="Rectangle 29"/>
          <p:cNvSpPr>
            <a:spLocks noChangeArrowheads="1"/>
          </p:cNvSpPr>
          <p:nvPr/>
        </p:nvSpPr>
        <p:spPr bwMode="auto">
          <a:xfrm>
            <a:off x="4451350" y="3124200"/>
            <a:ext cx="1676400" cy="457200"/>
          </a:xfrm>
          <a:prstGeom prst="rect">
            <a:avLst/>
          </a:prstGeom>
          <a:solidFill>
            <a:srgbClr val="66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1400" b="1">
                <a:latin typeface="Times New Roman" pitchFamily="18" charset="0"/>
                <a:ea typeface="標楷體" pitchFamily="65" charset="-120"/>
              </a:rPr>
              <a:t>流程結構、自律協調</a:t>
            </a:r>
          </a:p>
        </p:txBody>
      </p:sp>
      <p:sp>
        <p:nvSpPr>
          <p:cNvPr id="160779" name="Rectangle 30"/>
          <p:cNvSpPr>
            <a:spLocks noChangeArrowheads="1"/>
          </p:cNvSpPr>
          <p:nvPr/>
        </p:nvSpPr>
        <p:spPr bwMode="auto">
          <a:xfrm>
            <a:off x="6356350" y="3124200"/>
            <a:ext cx="1676400" cy="457200"/>
          </a:xfrm>
          <a:prstGeom prst="rect">
            <a:avLst/>
          </a:prstGeom>
          <a:solidFill>
            <a:srgbClr val="66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1400" b="1">
                <a:solidFill>
                  <a:srgbClr val="6699FF"/>
                </a:solidFill>
                <a:latin typeface="Times New Roman" pitchFamily="18" charset="0"/>
                <a:ea typeface="標楷體" pitchFamily="65" charset="-120"/>
              </a:rPr>
              <a:t>多元結構、重組再生</a:t>
            </a:r>
          </a:p>
        </p:txBody>
      </p:sp>
      <p:sp>
        <p:nvSpPr>
          <p:cNvPr id="160780" name="Text Box 31"/>
          <p:cNvSpPr txBox="1">
            <a:spLocks noChangeArrowheads="1"/>
          </p:cNvSpPr>
          <p:nvPr/>
        </p:nvSpPr>
        <p:spPr bwMode="auto">
          <a:xfrm>
            <a:off x="625475" y="3211513"/>
            <a:ext cx="1028700" cy="304800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Times New Roman" pitchFamily="18" charset="0"/>
                <a:ea typeface="標楷體" pitchFamily="65" charset="-120"/>
              </a:rPr>
              <a:t>3 </a:t>
            </a:r>
            <a:r>
              <a:rPr lang="zh-TW" altLang="en-US" sz="1400" b="1">
                <a:latin typeface="Times New Roman" pitchFamily="18" charset="0"/>
                <a:ea typeface="標楷體" pitchFamily="65" charset="-120"/>
              </a:rPr>
              <a:t>組織結構</a:t>
            </a:r>
          </a:p>
        </p:txBody>
      </p:sp>
      <p:grpSp>
        <p:nvGrpSpPr>
          <p:cNvPr id="6" name="Group 32"/>
          <p:cNvGrpSpPr>
            <a:grpSpLocks/>
          </p:cNvGrpSpPr>
          <p:nvPr/>
        </p:nvGrpSpPr>
        <p:grpSpPr bwMode="auto">
          <a:xfrm>
            <a:off x="625475" y="2514600"/>
            <a:ext cx="7407275" cy="457200"/>
            <a:chOff x="518" y="3456"/>
            <a:chExt cx="4666" cy="288"/>
          </a:xfrm>
        </p:grpSpPr>
        <p:sp>
          <p:nvSpPr>
            <p:cNvPr id="160804" name="Text Box 33"/>
            <p:cNvSpPr txBox="1">
              <a:spLocks noChangeArrowheads="1"/>
            </p:cNvSpPr>
            <p:nvPr/>
          </p:nvSpPr>
          <p:spPr bwMode="auto">
            <a:xfrm>
              <a:off x="1910" y="3463"/>
              <a:ext cx="116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zh-TW" altLang="zh-TW" sz="1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60805" name="Rectangle 34"/>
            <p:cNvSpPr>
              <a:spLocks noChangeArrowheads="1"/>
            </p:cNvSpPr>
            <p:nvPr/>
          </p:nvSpPr>
          <p:spPr bwMode="auto">
            <a:xfrm>
              <a:off x="17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功能技能、訓練精進</a:t>
              </a:r>
            </a:p>
          </p:txBody>
        </p:sp>
        <p:sp>
          <p:nvSpPr>
            <p:cNvPr id="160806" name="Rectangle 35"/>
            <p:cNvSpPr>
              <a:spLocks noChangeArrowheads="1"/>
            </p:cNvSpPr>
            <p:nvPr/>
          </p:nvSpPr>
          <p:spPr bwMode="auto">
            <a:xfrm>
              <a:off x="29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整合技能、組織學習</a:t>
              </a:r>
            </a:p>
          </p:txBody>
        </p:sp>
        <p:sp>
          <p:nvSpPr>
            <p:cNvPr id="160807" name="Rectangle 36"/>
            <p:cNvSpPr>
              <a:spLocks noChangeArrowheads="1"/>
            </p:cNvSpPr>
            <p:nvPr/>
          </p:nvSpPr>
          <p:spPr bwMode="auto">
            <a:xfrm>
              <a:off x="41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solidFill>
                    <a:srgbClr val="6699FF"/>
                  </a:solidFill>
                  <a:latin typeface="Times New Roman" pitchFamily="18" charset="0"/>
                  <a:ea typeface="標楷體" pitchFamily="65" charset="-120"/>
                </a:rPr>
                <a:t>產業技能、產業研發</a:t>
              </a:r>
            </a:p>
          </p:txBody>
        </p:sp>
        <p:sp>
          <p:nvSpPr>
            <p:cNvPr id="160808" name="Text Box 37"/>
            <p:cNvSpPr txBox="1">
              <a:spLocks noChangeArrowheads="1"/>
            </p:cNvSpPr>
            <p:nvPr/>
          </p:nvSpPr>
          <p:spPr bwMode="auto">
            <a:xfrm>
              <a:off x="518" y="3511"/>
              <a:ext cx="648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  <a:ea typeface="標楷體" pitchFamily="65" charset="-120"/>
                </a:rPr>
                <a:t>2 </a:t>
              </a: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能力技術</a:t>
              </a:r>
            </a:p>
          </p:txBody>
        </p:sp>
      </p:grpSp>
      <p:grpSp>
        <p:nvGrpSpPr>
          <p:cNvPr id="7" name="Group 38"/>
          <p:cNvGrpSpPr>
            <a:grpSpLocks/>
          </p:cNvGrpSpPr>
          <p:nvPr/>
        </p:nvGrpSpPr>
        <p:grpSpPr bwMode="auto">
          <a:xfrm>
            <a:off x="609600" y="4343400"/>
            <a:ext cx="7407275" cy="457200"/>
            <a:chOff x="518" y="3456"/>
            <a:chExt cx="4666" cy="288"/>
          </a:xfrm>
        </p:grpSpPr>
        <p:sp>
          <p:nvSpPr>
            <p:cNvPr id="160799" name="Text Box 39"/>
            <p:cNvSpPr txBox="1">
              <a:spLocks noChangeArrowheads="1"/>
            </p:cNvSpPr>
            <p:nvPr/>
          </p:nvSpPr>
          <p:spPr bwMode="auto">
            <a:xfrm>
              <a:off x="1910" y="3463"/>
              <a:ext cx="116" cy="192"/>
            </a:xfrm>
            <a:prstGeom prst="rect">
              <a:avLst/>
            </a:prstGeom>
            <a:solidFill>
              <a:srgbClr val="FF33C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zh-TW" altLang="zh-TW" sz="1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60800" name="Rectangle 40"/>
            <p:cNvSpPr>
              <a:spLocks noChangeArrowheads="1"/>
            </p:cNvSpPr>
            <p:nvPr/>
          </p:nvSpPr>
          <p:spPr bwMode="auto">
            <a:xfrm>
              <a:off x="1728" y="3456"/>
              <a:ext cx="1056" cy="288"/>
            </a:xfrm>
            <a:prstGeom prst="rect">
              <a:avLst/>
            </a:prstGeom>
            <a:solidFill>
              <a:srgbClr val="FF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單一專業、聽命行事</a:t>
              </a:r>
            </a:p>
          </p:txBody>
        </p:sp>
        <p:sp>
          <p:nvSpPr>
            <p:cNvPr id="160801" name="Rectangle 41"/>
            <p:cNvSpPr>
              <a:spLocks noChangeArrowheads="1"/>
            </p:cNvSpPr>
            <p:nvPr/>
          </p:nvSpPr>
          <p:spPr bwMode="auto">
            <a:xfrm>
              <a:off x="2928" y="3456"/>
              <a:ext cx="1056" cy="288"/>
            </a:xfrm>
            <a:prstGeom prst="rect">
              <a:avLst/>
            </a:prstGeom>
            <a:solidFill>
              <a:srgbClr val="FF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多元專業、自動自發</a:t>
              </a:r>
            </a:p>
          </p:txBody>
        </p:sp>
        <p:sp>
          <p:nvSpPr>
            <p:cNvPr id="160802" name="Rectangle 42"/>
            <p:cNvSpPr>
              <a:spLocks noChangeArrowheads="1"/>
            </p:cNvSpPr>
            <p:nvPr/>
          </p:nvSpPr>
          <p:spPr bwMode="auto">
            <a:xfrm>
              <a:off x="4128" y="3456"/>
              <a:ext cx="1056" cy="288"/>
            </a:xfrm>
            <a:prstGeom prst="rect">
              <a:avLst/>
            </a:prstGeom>
            <a:solidFill>
              <a:srgbClr val="FF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solidFill>
                    <a:srgbClr val="6699FF"/>
                  </a:solidFill>
                  <a:latin typeface="Times New Roman" pitchFamily="18" charset="0"/>
                  <a:ea typeface="標楷體" pitchFamily="65" charset="-120"/>
                </a:rPr>
                <a:t>創新專業、企業菁英</a:t>
              </a:r>
            </a:p>
          </p:txBody>
        </p:sp>
        <p:sp>
          <p:nvSpPr>
            <p:cNvPr id="160803" name="Text Box 43"/>
            <p:cNvSpPr txBox="1">
              <a:spLocks noChangeArrowheads="1"/>
            </p:cNvSpPr>
            <p:nvPr/>
          </p:nvSpPr>
          <p:spPr bwMode="auto">
            <a:xfrm>
              <a:off x="518" y="3511"/>
              <a:ext cx="648" cy="192"/>
            </a:xfrm>
            <a:prstGeom prst="rect">
              <a:avLst/>
            </a:prstGeom>
            <a:solidFill>
              <a:srgbClr val="FF33C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  <a:ea typeface="標楷體" pitchFamily="65" charset="-120"/>
                </a:rPr>
                <a:t>5 </a:t>
              </a: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人員素質</a:t>
              </a:r>
            </a:p>
          </p:txBody>
        </p:sp>
      </p:grpSp>
      <p:sp>
        <p:nvSpPr>
          <p:cNvPr id="160783" name="Text Box 44"/>
          <p:cNvSpPr txBox="1">
            <a:spLocks noChangeArrowheads="1"/>
          </p:cNvSpPr>
          <p:nvPr/>
        </p:nvSpPr>
        <p:spPr bwMode="auto">
          <a:xfrm>
            <a:off x="1828800" y="917575"/>
            <a:ext cx="7083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           </a:t>
            </a:r>
            <a:r>
              <a:rPr lang="zh-TW" altLang="en-US" sz="2400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效率型組織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      效益型組織     </a:t>
            </a:r>
            <a:r>
              <a:rPr lang="zh-TW" altLang="en-US" sz="2400" b="1">
                <a:solidFill>
                  <a:srgbClr val="6699FF"/>
                </a:solidFill>
                <a:latin typeface="Times New Roman" pitchFamily="18" charset="0"/>
                <a:ea typeface="標楷體" pitchFamily="65" charset="-120"/>
              </a:rPr>
              <a:t>創新型組織</a:t>
            </a:r>
          </a:p>
          <a:p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       </a:t>
            </a: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000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供不應求的時代</a:t>
            </a: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    供過於求的時代   </a:t>
            </a:r>
            <a:r>
              <a:rPr lang="zh-TW" altLang="en-US" sz="2000" b="1">
                <a:solidFill>
                  <a:srgbClr val="6699FF"/>
                </a:solidFill>
                <a:latin typeface="Times New Roman" pitchFamily="18" charset="0"/>
                <a:ea typeface="標楷體" pitchFamily="65" charset="-120"/>
              </a:rPr>
              <a:t>創造個人化需求時代</a:t>
            </a: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)</a:t>
            </a:r>
          </a:p>
        </p:txBody>
      </p:sp>
      <p:grpSp>
        <p:nvGrpSpPr>
          <p:cNvPr id="8" name="Group 45"/>
          <p:cNvGrpSpPr>
            <a:grpSpLocks/>
          </p:cNvGrpSpPr>
          <p:nvPr/>
        </p:nvGrpSpPr>
        <p:grpSpPr bwMode="auto">
          <a:xfrm>
            <a:off x="4343400" y="1828800"/>
            <a:ext cx="1828800" cy="2819400"/>
            <a:chOff x="2736" y="1152"/>
            <a:chExt cx="1152" cy="1776"/>
          </a:xfrm>
        </p:grpSpPr>
        <p:sp>
          <p:nvSpPr>
            <p:cNvPr id="160796" name="Rectangle 46"/>
            <p:cNvSpPr>
              <a:spLocks noChangeArrowheads="1"/>
            </p:cNvSpPr>
            <p:nvPr/>
          </p:nvSpPr>
          <p:spPr bwMode="auto">
            <a:xfrm>
              <a:off x="2736" y="1152"/>
              <a:ext cx="1152" cy="1488"/>
            </a:xfrm>
            <a:prstGeom prst="rect">
              <a:avLst/>
            </a:prstGeom>
            <a:noFill/>
            <a:ln w="76200">
              <a:solidFill>
                <a:srgbClr val="FF0000"/>
              </a:solidFill>
              <a:prstDash val="sysDot"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0797" name="Oval 47"/>
            <p:cNvSpPr>
              <a:spLocks noChangeArrowheads="1"/>
            </p:cNvSpPr>
            <p:nvPr/>
          </p:nvSpPr>
          <p:spPr bwMode="auto">
            <a:xfrm>
              <a:off x="3168" y="1776"/>
              <a:ext cx="240" cy="288"/>
            </a:xfrm>
            <a:prstGeom prst="ellipse">
              <a:avLst/>
            </a:prstGeom>
            <a:solidFill>
              <a:srgbClr val="FF0000"/>
            </a:solidFill>
            <a:ln w="76200" cap="sq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</a:pPr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2</a:t>
              </a:r>
            </a:p>
          </p:txBody>
        </p:sp>
        <p:sp>
          <p:nvSpPr>
            <p:cNvPr id="160798" name="Line 48"/>
            <p:cNvSpPr>
              <a:spLocks noChangeShapeType="1"/>
            </p:cNvSpPr>
            <p:nvPr/>
          </p:nvSpPr>
          <p:spPr bwMode="auto">
            <a:xfrm flipV="1">
              <a:off x="3264" y="2064"/>
              <a:ext cx="0" cy="864"/>
            </a:xfrm>
            <a:prstGeom prst="line">
              <a:avLst/>
            </a:prstGeom>
            <a:noFill/>
            <a:ln w="76200" cap="sq">
              <a:solidFill>
                <a:srgbClr val="FF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9" name="Group 49"/>
          <p:cNvGrpSpPr>
            <a:grpSpLocks/>
          </p:cNvGrpSpPr>
          <p:nvPr/>
        </p:nvGrpSpPr>
        <p:grpSpPr bwMode="auto">
          <a:xfrm>
            <a:off x="5410200" y="1828800"/>
            <a:ext cx="2667000" cy="4267200"/>
            <a:chOff x="3408" y="1152"/>
            <a:chExt cx="1680" cy="2688"/>
          </a:xfrm>
        </p:grpSpPr>
        <p:sp>
          <p:nvSpPr>
            <p:cNvPr id="160793" name="Rectangle 50"/>
            <p:cNvSpPr>
              <a:spLocks noChangeArrowheads="1"/>
            </p:cNvSpPr>
            <p:nvPr/>
          </p:nvSpPr>
          <p:spPr bwMode="auto">
            <a:xfrm>
              <a:off x="3936" y="1152"/>
              <a:ext cx="1152" cy="2688"/>
            </a:xfrm>
            <a:prstGeom prst="rect">
              <a:avLst/>
            </a:prstGeom>
            <a:noFill/>
            <a:ln w="76200">
              <a:solidFill>
                <a:srgbClr val="99FF33"/>
              </a:solidFill>
              <a:prstDash val="sysDot"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0794" name="Oval 51"/>
            <p:cNvSpPr>
              <a:spLocks noChangeArrowheads="1"/>
            </p:cNvSpPr>
            <p:nvPr/>
          </p:nvSpPr>
          <p:spPr bwMode="auto">
            <a:xfrm>
              <a:off x="4416" y="2160"/>
              <a:ext cx="240" cy="288"/>
            </a:xfrm>
            <a:prstGeom prst="ellipse">
              <a:avLst/>
            </a:prstGeom>
            <a:solidFill>
              <a:srgbClr val="99FF33"/>
            </a:solidFill>
            <a:ln w="76200" cap="sq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</a:pPr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3</a:t>
              </a:r>
            </a:p>
          </p:txBody>
        </p:sp>
        <p:sp>
          <p:nvSpPr>
            <p:cNvPr id="160795" name="Line 52"/>
            <p:cNvSpPr>
              <a:spLocks noChangeShapeType="1"/>
            </p:cNvSpPr>
            <p:nvPr/>
          </p:nvSpPr>
          <p:spPr bwMode="auto">
            <a:xfrm>
              <a:off x="3408" y="1968"/>
              <a:ext cx="1008" cy="336"/>
            </a:xfrm>
            <a:prstGeom prst="line">
              <a:avLst/>
            </a:prstGeom>
            <a:noFill/>
            <a:ln w="76200" cap="sq">
              <a:solidFill>
                <a:srgbClr val="99FF33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0" name="Group 53"/>
          <p:cNvGrpSpPr>
            <a:grpSpLocks/>
          </p:cNvGrpSpPr>
          <p:nvPr/>
        </p:nvGrpSpPr>
        <p:grpSpPr bwMode="auto">
          <a:xfrm>
            <a:off x="3200400" y="4267200"/>
            <a:ext cx="2971800" cy="1828800"/>
            <a:chOff x="2016" y="2688"/>
            <a:chExt cx="1872" cy="1152"/>
          </a:xfrm>
        </p:grpSpPr>
        <p:sp>
          <p:nvSpPr>
            <p:cNvPr id="160789" name="Oval 54"/>
            <p:cNvSpPr>
              <a:spLocks noChangeArrowheads="1"/>
            </p:cNvSpPr>
            <p:nvPr/>
          </p:nvSpPr>
          <p:spPr bwMode="auto">
            <a:xfrm>
              <a:off x="3168" y="2928"/>
              <a:ext cx="240" cy="288"/>
            </a:xfrm>
            <a:prstGeom prst="ellipse">
              <a:avLst/>
            </a:prstGeom>
            <a:solidFill>
              <a:srgbClr val="DDDDDD"/>
            </a:solidFill>
            <a:ln w="76200" cap="sq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</a:pPr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1</a:t>
              </a:r>
            </a:p>
          </p:txBody>
        </p:sp>
        <p:sp>
          <p:nvSpPr>
            <p:cNvPr id="160790" name="Rectangle 55"/>
            <p:cNvSpPr>
              <a:spLocks noChangeArrowheads="1"/>
            </p:cNvSpPr>
            <p:nvPr/>
          </p:nvSpPr>
          <p:spPr bwMode="auto">
            <a:xfrm>
              <a:off x="2736" y="2688"/>
              <a:ext cx="1152" cy="1152"/>
            </a:xfrm>
            <a:prstGeom prst="rect">
              <a:avLst/>
            </a:prstGeom>
            <a:noFill/>
            <a:ln w="76200">
              <a:solidFill>
                <a:srgbClr val="EAEAEA"/>
              </a:solidFill>
              <a:prstDash val="sysDot"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0791" name="Oval 56"/>
            <p:cNvSpPr>
              <a:spLocks noChangeArrowheads="1"/>
            </p:cNvSpPr>
            <p:nvPr/>
          </p:nvSpPr>
          <p:spPr bwMode="auto">
            <a:xfrm>
              <a:off x="2016" y="2928"/>
              <a:ext cx="240" cy="288"/>
            </a:xfrm>
            <a:prstGeom prst="ellipse">
              <a:avLst/>
            </a:prstGeom>
            <a:solidFill>
              <a:srgbClr val="FF33CC"/>
            </a:solidFill>
            <a:ln w="76200" cap="sq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</a:pPr>
              <a:endParaRPr lang="zh-TW" altLang="zh-TW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60792" name="Line 57"/>
            <p:cNvSpPr>
              <a:spLocks noChangeShapeType="1"/>
            </p:cNvSpPr>
            <p:nvPr/>
          </p:nvSpPr>
          <p:spPr bwMode="auto">
            <a:xfrm>
              <a:off x="2256" y="3072"/>
              <a:ext cx="912" cy="0"/>
            </a:xfrm>
            <a:prstGeom prst="line">
              <a:avLst/>
            </a:prstGeom>
            <a:noFill/>
            <a:ln w="76200" cap="sq">
              <a:solidFill>
                <a:srgbClr val="DDDDDD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60787" name="Text Box 58"/>
          <p:cNvSpPr txBox="1">
            <a:spLocks noChangeArrowheads="1"/>
          </p:cNvSpPr>
          <p:nvPr/>
        </p:nvSpPr>
        <p:spPr bwMode="auto">
          <a:xfrm>
            <a:off x="152400" y="2057400"/>
            <a:ext cx="381000" cy="2024063"/>
          </a:xfrm>
          <a:prstGeom prst="rect">
            <a:avLst/>
          </a:prstGeom>
          <a:solidFill>
            <a:srgbClr val="660033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硬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S</a:t>
            </a:r>
          </a:p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60788" name="Text Box 59"/>
          <p:cNvSpPr txBox="1">
            <a:spLocks noChangeArrowheads="1"/>
          </p:cNvSpPr>
          <p:nvPr/>
        </p:nvSpPr>
        <p:spPr bwMode="auto">
          <a:xfrm>
            <a:off x="152400" y="4267200"/>
            <a:ext cx="381000" cy="1749425"/>
          </a:xfrm>
          <a:prstGeom prst="rect">
            <a:avLst/>
          </a:prstGeom>
          <a:solidFill>
            <a:srgbClr val="FF00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軟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S</a:t>
            </a:r>
          </a:p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EFF69B-342A-46CB-A489-36D43A3D19FE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198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再</a:t>
            </a:r>
            <a:r>
              <a:rPr lang="zh-TW" altLang="en-US" smtClean="0"/>
              <a:t>造成效內外部評估</a:t>
            </a:r>
          </a:p>
        </p:txBody>
      </p:sp>
      <p:pic>
        <p:nvPicPr>
          <p:cNvPr id="161796" name="Picture 3" descr="filter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362200"/>
            <a:ext cx="3230563" cy="334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86564" name="Text Box 4"/>
          <p:cNvSpPr txBox="1">
            <a:spLocks noChangeAspect="1" noChangeArrowheads="1"/>
          </p:cNvSpPr>
          <p:nvPr/>
        </p:nvSpPr>
        <p:spPr bwMode="auto">
          <a:xfrm>
            <a:off x="1778000" y="2743200"/>
            <a:ext cx="876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>
                <a:solidFill>
                  <a:srgbClr val="339966"/>
                </a:solidFill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000" b="1">
                <a:solidFill>
                  <a:srgbClr val="339966"/>
                </a:solidFill>
                <a:latin typeface="Times New Roman" pitchFamily="18" charset="0"/>
                <a:ea typeface="標楷體" pitchFamily="65" charset="-120"/>
              </a:rPr>
              <a:t>群組</a:t>
            </a:r>
          </a:p>
        </p:txBody>
      </p:sp>
      <p:sp>
        <p:nvSpPr>
          <p:cNvPr id="1986565" name="Text Box 5"/>
          <p:cNvSpPr txBox="1">
            <a:spLocks noChangeAspect="1" noChangeArrowheads="1"/>
          </p:cNvSpPr>
          <p:nvPr/>
        </p:nvSpPr>
        <p:spPr bwMode="auto">
          <a:xfrm>
            <a:off x="2971800" y="4343400"/>
            <a:ext cx="438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C</a:t>
            </a:r>
          </a:p>
          <a:p>
            <a:r>
              <a:rPr lang="zh-TW" altLang="en-US" sz="2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群</a:t>
            </a:r>
          </a:p>
          <a:p>
            <a:r>
              <a:rPr lang="zh-TW" altLang="en-US" sz="2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組</a:t>
            </a:r>
          </a:p>
        </p:txBody>
      </p:sp>
      <p:sp>
        <p:nvSpPr>
          <p:cNvPr id="1986566" name="Text Box 6"/>
          <p:cNvSpPr txBox="1">
            <a:spLocks noChangeAspect="1" noChangeArrowheads="1"/>
          </p:cNvSpPr>
          <p:nvPr/>
        </p:nvSpPr>
        <p:spPr bwMode="auto">
          <a:xfrm>
            <a:off x="1092200" y="4343400"/>
            <a:ext cx="438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>
                <a:solidFill>
                  <a:srgbClr val="00FFCC"/>
                </a:solidFill>
                <a:latin typeface="Times New Roman" pitchFamily="18" charset="0"/>
                <a:ea typeface="標楷體" pitchFamily="65" charset="-120"/>
              </a:rPr>
              <a:t>B</a:t>
            </a:r>
          </a:p>
          <a:p>
            <a:r>
              <a:rPr lang="zh-TW" altLang="en-US" sz="2000" b="1">
                <a:solidFill>
                  <a:srgbClr val="00FFCC"/>
                </a:solidFill>
                <a:latin typeface="Times New Roman" pitchFamily="18" charset="0"/>
                <a:ea typeface="標楷體" pitchFamily="65" charset="-120"/>
              </a:rPr>
              <a:t>群</a:t>
            </a:r>
          </a:p>
          <a:p>
            <a:r>
              <a:rPr lang="zh-TW" altLang="en-US" sz="2000" b="1">
                <a:solidFill>
                  <a:srgbClr val="00FFCC"/>
                </a:solidFill>
                <a:latin typeface="Times New Roman" pitchFamily="18" charset="0"/>
                <a:ea typeface="標楷體" pitchFamily="65" charset="-120"/>
              </a:rPr>
              <a:t>組</a:t>
            </a:r>
          </a:p>
        </p:txBody>
      </p:sp>
      <p:sp>
        <p:nvSpPr>
          <p:cNvPr id="1986567" name="Text Box 7"/>
          <p:cNvSpPr txBox="1">
            <a:spLocks noChangeAspect="1" noChangeArrowheads="1"/>
          </p:cNvSpPr>
          <p:nvPr/>
        </p:nvSpPr>
        <p:spPr bwMode="auto">
          <a:xfrm>
            <a:off x="1828800" y="3886200"/>
            <a:ext cx="79375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16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內部價</a:t>
            </a:r>
          </a:p>
          <a:p>
            <a:pPr>
              <a:spcBef>
                <a:spcPct val="20000"/>
              </a:spcBef>
            </a:pPr>
            <a:r>
              <a:rPr lang="zh-TW" altLang="en-US" sz="16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值共識</a:t>
            </a:r>
          </a:p>
        </p:txBody>
      </p:sp>
      <p:pic>
        <p:nvPicPr>
          <p:cNvPr id="161801" name="Picture 8" descr="filter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2286000"/>
            <a:ext cx="3305175" cy="342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86569" name="Text Box 9"/>
          <p:cNvSpPr txBox="1">
            <a:spLocks noChangeAspect="1" noChangeArrowheads="1"/>
          </p:cNvSpPr>
          <p:nvPr/>
        </p:nvSpPr>
        <p:spPr bwMode="auto">
          <a:xfrm>
            <a:off x="6653213" y="2667000"/>
            <a:ext cx="692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 b="1">
                <a:solidFill>
                  <a:srgbClr val="339966"/>
                </a:solidFill>
                <a:latin typeface="Times New Roman" pitchFamily="18" charset="0"/>
                <a:ea typeface="標楷體" pitchFamily="65" charset="-120"/>
              </a:rPr>
              <a:t>顧客</a:t>
            </a:r>
          </a:p>
        </p:txBody>
      </p:sp>
      <p:sp>
        <p:nvSpPr>
          <p:cNvPr id="1986570" name="Text Box 10"/>
          <p:cNvSpPr txBox="1">
            <a:spLocks noChangeAspect="1" noChangeArrowheads="1"/>
          </p:cNvSpPr>
          <p:nvPr/>
        </p:nvSpPr>
        <p:spPr bwMode="auto">
          <a:xfrm>
            <a:off x="7720013" y="4237038"/>
            <a:ext cx="438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企</a:t>
            </a:r>
          </a:p>
          <a:p>
            <a:r>
              <a:rPr lang="zh-TW" altLang="en-US" sz="2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業</a:t>
            </a:r>
          </a:p>
        </p:txBody>
      </p:sp>
      <p:sp>
        <p:nvSpPr>
          <p:cNvPr id="1986571" name="Text Box 11"/>
          <p:cNvSpPr txBox="1">
            <a:spLocks noChangeAspect="1" noChangeArrowheads="1"/>
          </p:cNvSpPr>
          <p:nvPr/>
        </p:nvSpPr>
        <p:spPr bwMode="auto">
          <a:xfrm>
            <a:off x="5738813" y="4191000"/>
            <a:ext cx="438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 b="1">
                <a:solidFill>
                  <a:srgbClr val="00FFCC"/>
                </a:solidFill>
                <a:latin typeface="Times New Roman" pitchFamily="18" charset="0"/>
                <a:ea typeface="標楷體" pitchFamily="65" charset="-120"/>
              </a:rPr>
              <a:t>廠</a:t>
            </a:r>
          </a:p>
          <a:p>
            <a:r>
              <a:rPr lang="zh-TW" altLang="en-US" sz="2000" b="1">
                <a:solidFill>
                  <a:srgbClr val="00FFCC"/>
                </a:solidFill>
                <a:latin typeface="Times New Roman" pitchFamily="18" charset="0"/>
                <a:ea typeface="標楷體" pitchFamily="65" charset="-120"/>
              </a:rPr>
              <a:t>商</a:t>
            </a:r>
          </a:p>
          <a:p>
            <a:endParaRPr lang="en-US" altLang="zh-TW" sz="2000" b="1">
              <a:solidFill>
                <a:srgbClr val="00FFCC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986572" name="Text Box 12"/>
          <p:cNvSpPr txBox="1">
            <a:spLocks noChangeAspect="1" noChangeArrowheads="1"/>
          </p:cNvSpPr>
          <p:nvPr/>
        </p:nvSpPr>
        <p:spPr bwMode="auto">
          <a:xfrm>
            <a:off x="6553200" y="3810000"/>
            <a:ext cx="79375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16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外部價</a:t>
            </a:r>
          </a:p>
          <a:p>
            <a:pPr>
              <a:spcBef>
                <a:spcPct val="20000"/>
              </a:spcBef>
            </a:pPr>
            <a:r>
              <a:rPr lang="zh-TW" altLang="en-US" sz="16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值共識</a:t>
            </a:r>
          </a:p>
        </p:txBody>
      </p:sp>
      <p:sp>
        <p:nvSpPr>
          <p:cNvPr id="1986573" name="AutoShape 13"/>
          <p:cNvSpPr>
            <a:spLocks noChangeArrowheads="1"/>
          </p:cNvSpPr>
          <p:nvPr/>
        </p:nvSpPr>
        <p:spPr bwMode="auto">
          <a:xfrm>
            <a:off x="4191000" y="3886200"/>
            <a:ext cx="762000" cy="609600"/>
          </a:xfrm>
          <a:prstGeom prst="rightArrow">
            <a:avLst>
              <a:gd name="adj1" fmla="val 50000"/>
              <a:gd name="adj2" fmla="val 31250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1986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64" grpId="0" autoUpdateAnimBg="0"/>
      <p:bldP spid="1986565" grpId="0" autoUpdateAnimBg="0"/>
      <p:bldP spid="1986566" grpId="0" autoUpdateAnimBg="0"/>
      <p:bldP spid="1986567" grpId="0" autoUpdateAnimBg="0"/>
      <p:bldP spid="1986569" grpId="0" autoUpdateAnimBg="0"/>
      <p:bldP spid="1986570" grpId="0" autoUpdateAnimBg="0"/>
      <p:bldP spid="1986571" grpId="0" autoUpdateAnimBg="0"/>
      <p:bldP spid="1986572" grpId="0" autoUpdateAnimBg="0"/>
      <p:bldP spid="198657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1048</TotalTime>
  <Words>680</Words>
  <Application>Microsoft Office PowerPoint</Application>
  <PresentationFormat>如螢幕大小 (4:3)</PresentationFormat>
  <Paragraphs>158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5" baseType="lpstr">
      <vt:lpstr>標楷體</vt:lpstr>
      <vt:lpstr>Arial</vt:lpstr>
      <vt:lpstr>Arial Narrow</vt:lpstr>
      <vt:lpstr>Symbol</vt:lpstr>
      <vt:lpstr>Times New Roman</vt:lpstr>
      <vt:lpstr>教學目標</vt:lpstr>
      <vt:lpstr>經營再造評定期</vt:lpstr>
      <vt:lpstr>再造的價值評估：財務、顧客、內部流程、與學習與成長</vt:lpstr>
      <vt:lpstr>PowerPoint 簡報</vt:lpstr>
      <vt:lpstr>PowerPoint 簡報</vt:lpstr>
      <vt:lpstr>PowerPoint 簡報</vt:lpstr>
      <vt:lpstr>PowerPoint 簡報</vt:lpstr>
      <vt:lpstr>PowerPoint 簡報</vt:lpstr>
      <vt:lpstr>再造績效驅動因素成效評估</vt:lpstr>
      <vt:lpstr>再造成效內外部評估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經營再造評定期</dc:title>
  <dc:creator>Your User Name</dc:creator>
  <cp:lastModifiedBy>George Lee</cp:lastModifiedBy>
  <cp:revision>2</cp:revision>
  <dcterms:created xsi:type="dcterms:W3CDTF">2010-07-17T14:45:43Z</dcterms:created>
  <dcterms:modified xsi:type="dcterms:W3CDTF">2017-09-12T08:02:09Z</dcterms:modified>
</cp:coreProperties>
</file>